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6" r:id="rId3"/>
    <p:sldId id="307" r:id="rId4"/>
    <p:sldId id="315" r:id="rId5"/>
    <p:sldId id="313" r:id="rId6"/>
    <p:sldId id="314" r:id="rId7"/>
    <p:sldId id="308" r:id="rId8"/>
    <p:sldId id="316" r:id="rId9"/>
    <p:sldId id="317" r:id="rId10"/>
    <p:sldId id="309" r:id="rId11"/>
    <p:sldId id="318" r:id="rId12"/>
    <p:sldId id="310" r:id="rId13"/>
    <p:sldId id="319" r:id="rId14"/>
    <p:sldId id="311" r:id="rId15"/>
    <p:sldId id="297" r:id="rId16"/>
    <p:sldId id="298" r:id="rId17"/>
    <p:sldId id="295" r:id="rId18"/>
    <p:sldId id="299" r:id="rId19"/>
    <p:sldId id="305" r:id="rId20"/>
    <p:sldId id="267" r:id="rId21"/>
    <p:sldId id="268" r:id="rId22"/>
    <p:sldId id="272" r:id="rId23"/>
    <p:sldId id="275" r:id="rId24"/>
    <p:sldId id="273" r:id="rId25"/>
    <p:sldId id="279" r:id="rId26"/>
    <p:sldId id="274" r:id="rId27"/>
    <p:sldId id="276" r:id="rId28"/>
    <p:sldId id="269" r:id="rId29"/>
    <p:sldId id="278" r:id="rId30"/>
    <p:sldId id="281" r:id="rId31"/>
    <p:sldId id="280" r:id="rId32"/>
    <p:sldId id="282" r:id="rId33"/>
    <p:sldId id="283" r:id="rId34"/>
    <p:sldId id="270" r:id="rId35"/>
    <p:sldId id="284" r:id="rId36"/>
    <p:sldId id="285" r:id="rId37"/>
    <p:sldId id="287" r:id="rId38"/>
    <p:sldId id="288" r:id="rId39"/>
    <p:sldId id="289" r:id="rId40"/>
    <p:sldId id="271" r:id="rId41"/>
    <p:sldId id="290" r:id="rId42"/>
    <p:sldId id="291" r:id="rId43"/>
    <p:sldId id="292" r:id="rId44"/>
    <p:sldId id="293" r:id="rId45"/>
    <p:sldId id="294" r:id="rId46"/>
    <p:sldId id="301" r:id="rId47"/>
    <p:sldId id="300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37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1"/>
    <p:restoredTop sz="94718"/>
  </p:normalViewPr>
  <p:slideViewPr>
    <p:cSldViewPr snapToGrid="0" snapToObjects="1">
      <p:cViewPr varScale="1">
        <p:scale>
          <a:sx n="112" d="100"/>
          <a:sy n="112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49AA-76F7-D04F-9C36-37F0CA0503E9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F2C0-E490-704E-8879-0EE633F8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7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2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2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1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5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3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6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9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D59-C498-1E42-92A4-C8EB265C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D61E2-81C8-1B43-979F-85ECA39E9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A73D-E9D1-0648-B4FC-505A0496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270E-6A47-3D46-AAA3-F8921EC4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13D2-2690-444B-814F-D5B46C0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E180-7DAD-4A4D-AE6F-7BB9C53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078A6-D42A-B443-8BFC-90D69497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0CB48-D179-CE41-A858-5EBF09BF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6275-6036-2747-9BAB-C8D83AEE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CDC9-8279-EE42-A1DC-B2C65B7F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7E1D-9362-9049-8B11-7041887D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DB91-EF7C-3641-B32C-ED84734D1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A408-6259-834B-9C90-1DFFFF8F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38AC-DB43-F74A-B4EE-E8D6945B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6EDAF-0891-624C-AC2F-1C1A096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EF3-79F4-DE43-B352-4F257222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D1CC-5AA9-B945-AB0B-A709C5D3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A9397-1FB1-2245-B61D-0B1F54CB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2C0F2-8163-E54F-94C4-93F788C3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FC79C-2908-DF41-AAC1-0626098A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621-A107-734E-9243-737FAD7F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E1D3D-AE78-9247-954F-1C84A915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C4DE-B822-0F4D-AC80-70848BD6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366-6AD3-2B4D-AEC5-872FBEF4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E728-23C7-6942-BBC1-35B236C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3EC3-B3CE-4144-B41C-38A7AD94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AEC0-7765-424F-87A5-6E01C10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880A7-7E29-614A-A435-E19A76DE3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3CA1-8627-904F-B6BD-EFDE1B30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32E0E-5A00-9C42-AE56-6E38EBD9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58942-25C2-B14D-A06E-E946A84E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79DB-6482-784A-B640-49C2865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B6E1-F886-3E48-8DB1-325779C5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D4323-E3DB-A640-8665-589E99B2A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5C520-B3E1-384A-A5BD-F1568622E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AE217-279C-9E42-AFB7-7A085D985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B588F-1ACA-374C-A5E4-0BDC13C7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EA697-BC20-AC42-BEDB-8C4C63A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BBD6F-F01F-F948-8180-6F7A934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8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C38C-DB48-1B49-974C-C3ACB11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D0DD1-C908-934E-BD83-AC16A3D3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DE367-4925-8840-B752-DEE51C08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E904-A1A5-A344-813A-147559BA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69474-A1C3-ED4F-A28A-13DF1A7B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3109F-BB05-7247-AA2A-6B3D0CC8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5CF00-157A-1940-9827-A857201C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EB80-E96D-A249-8311-1E75F61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AA12-DEC6-934E-8D7C-9FED52E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08D00-218E-AC4A-8049-CEDE4395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DF206-67FB-AF45-8FA4-3DB8338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692-15FE-F84C-BB08-B698E8C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9ABD-823E-9D43-9AB4-1E74B9A8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B04C-A453-F447-B683-6572E83F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6AFE-EA26-AC44-98E8-546363C0C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0CE8F-B57A-EA4F-9D46-689854B8B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0329-ED9C-B24B-B6B6-5C79F2B7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C0939-C150-9248-AC6B-FC0D436D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382F-A9B4-5C42-B83E-ECD7A858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8CF9F-357E-A146-B04C-BA3C494A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3B348-7923-E442-ABE1-F2337C17B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30BB-984B-EB4A-80BD-13B092E70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1BDE-3E89-BD44-B362-49AE634565D6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0B74C-B2A8-824B-8B71-512372E26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7269-AF60-0E44-BDC0-384963070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9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3A2-7A16-204A-A77F-C97322AC2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57"/>
            <a:ext cx="9144000" cy="2387600"/>
          </a:xfrm>
        </p:spPr>
        <p:txBody>
          <a:bodyPr/>
          <a:lstStyle/>
          <a:p>
            <a:r>
              <a:rPr lang="en-US" dirty="0"/>
              <a:t>Modeling leaf responses to soil nitrogen availability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B05B-9EFD-EF4E-BE5D-8302B86A4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545"/>
            <a:ext cx="9144000" cy="2116374"/>
          </a:xfrm>
        </p:spPr>
        <p:txBody>
          <a:bodyPr>
            <a:normAutofit/>
          </a:bodyPr>
          <a:lstStyle/>
          <a:p>
            <a:r>
              <a:rPr lang="en-US" sz="3600" dirty="0"/>
              <a:t>Nick Smith (Texas Tech University; </a:t>
            </a:r>
            <a:r>
              <a:rPr lang="en-US" sz="3600" dirty="0" err="1"/>
              <a:t>nick.smith@ttu.edu</a:t>
            </a:r>
            <a:r>
              <a:rPr lang="en-US" sz="3600" dirty="0"/>
              <a:t>)</a:t>
            </a:r>
          </a:p>
          <a:p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Lizz</a:t>
            </a:r>
            <a:r>
              <a:rPr lang="en-US" dirty="0"/>
              <a:t> Waring, Christy Goodale, Dave Frey, Qing Zhu, Bill Riley, Trevor Keenan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9A998-6ECD-D54E-94FA-8965E1D03E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A1416-B5EC-2E46-BADD-AFFC408ADA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6" name="Picture 2" descr="National Science Foundation - Wikipedia">
            <a:extLst>
              <a:ext uri="{FF2B5EF4-FFF2-40B4-BE49-F238E27FC236}">
                <a16:creationId xmlns:a16="http://schemas.microsoft.com/office/drawing/2014/main" id="{2D654E35-9C62-1648-9D2A-99C14743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9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C cost to acquire N with increased soil N in whole plants √, maybe in leaves √</a:t>
            </a:r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71113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74" y="2476415"/>
            <a:ext cx="9175915" cy="3226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1EB10-3286-E446-89E0-6549E2F308D7}"/>
              </a:ext>
            </a:extLst>
          </p:cNvPr>
          <p:cNvSpPr txBox="1"/>
          <p:nvPr/>
        </p:nvSpPr>
        <p:spPr>
          <a:xfrm>
            <a:off x="9888583" y="3605349"/>
            <a:ext cx="2207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Consistent across all species, treatments, and photosynthetic components (Rubisco, bioenergetics, light harvesting)</a:t>
            </a:r>
          </a:p>
        </p:txBody>
      </p:sp>
    </p:spTree>
    <p:extLst>
      <p:ext uri="{BB962C8B-B14F-4D97-AF65-F5344CB8AC3E}">
        <p14:creationId xmlns:p14="http://schemas.microsoft.com/office/powerpoint/2010/main" val="388366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C cost to acquire N with increased soil N in whole plants √, maybe in leaves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56168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Elevated temperature and CO</a:t>
            </a:r>
            <a:r>
              <a:rPr lang="en-US" baseline="-25000" dirty="0"/>
              <a:t>2</a:t>
            </a:r>
            <a:r>
              <a:rPr lang="en-US" dirty="0"/>
              <a:t> reduce leaf photosynthetic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801B7-7736-E340-B929-8E1E47709D6B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6D6A87-3FC7-7F4D-9FB1-F34E2BA2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9" y="1905332"/>
            <a:ext cx="4481030" cy="4368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5D6A2-3C60-394B-9034-9093F312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3" y="2233748"/>
            <a:ext cx="4721277" cy="3633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CA3E80-5ADD-694E-A7F9-41392679D5BD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31256-DA53-804D-AFDA-0E60035C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88" y="223374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1457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5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5282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5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C cost to acquire N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32571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33700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/mmee_2022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56E66-8C63-AC45-995D-0321B5D314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85236-D706-454F-85B1-3774CFA9DC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12" name="Picture 2" descr="National Science Foundation - Wikipedia">
            <a:extLst>
              <a:ext uri="{FF2B5EF4-FFF2-40B4-BE49-F238E27FC236}">
                <a16:creationId xmlns:a16="http://schemas.microsoft.com/office/drawing/2014/main" id="{72D5F374-C680-5540-9289-F077F475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4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8AB3-6A4A-C844-8432-3862E289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this coupling should we be predicting with our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103B-9A38-C044-804D-0AFB3F73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Evidence from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Where we stand with models</a:t>
            </a:r>
          </a:p>
        </p:txBody>
      </p:sp>
    </p:spTree>
    <p:extLst>
      <p:ext uri="{BB962C8B-B14F-4D97-AF65-F5344CB8AC3E}">
        <p14:creationId xmlns:p14="http://schemas.microsoft.com/office/powerpoint/2010/main" val="345027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3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4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Soil N greenhouse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levels of nitrogen fertilization to low N field soil</a:t>
            </a:r>
          </a:p>
          <a:p>
            <a:pPr lvl="1"/>
            <a:r>
              <a:rPr lang="en-US" dirty="0"/>
              <a:t>0 ppm N – 630 ppm N added twice per week</a:t>
            </a:r>
          </a:p>
          <a:p>
            <a:r>
              <a:rPr lang="en-US" dirty="0"/>
              <a:t>4 levels of light availability</a:t>
            </a:r>
          </a:p>
          <a:p>
            <a:pPr lvl="1"/>
            <a:r>
              <a:rPr lang="en-US" dirty="0"/>
              <a:t>Full light (1662 µ</a:t>
            </a:r>
            <a:r>
              <a:rPr lang="en-US" dirty="0" err="1"/>
              <a:t>mol</a:t>
            </a:r>
            <a:r>
              <a:rPr lang="en-US" dirty="0"/>
              <a:t>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 PAR) to 80% shade</a:t>
            </a:r>
          </a:p>
          <a:p>
            <a:r>
              <a:rPr lang="en-US" dirty="0"/>
              <a:t>2 species</a:t>
            </a:r>
          </a:p>
          <a:p>
            <a:pPr lvl="1"/>
            <a:r>
              <a:rPr lang="en-US" dirty="0"/>
              <a:t>Cotton (non-N fixing) and soybean (N fixing)</a:t>
            </a:r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Physiology, allocation, and growth measured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0364-A9F3-FD4C-8612-ED86173B4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19624" y="2348689"/>
            <a:ext cx="4184512" cy="31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003544"/>
            <a:ext cx="5943600" cy="46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792401"/>
            <a:ext cx="10137836" cy="4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B924-D8BA-5149-B4CD-3192829701A3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071" y="2508069"/>
            <a:ext cx="6594953" cy="4232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7FBB7-433A-9343-8954-53E949F27EAC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95"/>
          <a:stretch/>
        </p:blipFill>
        <p:spPr>
          <a:xfrm>
            <a:off x="2849877" y="2207623"/>
            <a:ext cx="5943600" cy="3004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214230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5540825" y="2207623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CF23A-CA8C-E14A-B4F2-83771F23F4CB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754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74" y="2476415"/>
            <a:ext cx="9175915" cy="3226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1EB10-3286-E446-89E0-6549E2F308D7}"/>
              </a:ext>
            </a:extLst>
          </p:cNvPr>
          <p:cNvSpPr txBox="1"/>
          <p:nvPr/>
        </p:nvSpPr>
        <p:spPr>
          <a:xfrm>
            <a:off x="9888583" y="3605349"/>
            <a:ext cx="2207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Consistent across all species, treatments, and photosynthetic components (Rubisco, bioenergetics, light harvesting)</a:t>
            </a:r>
          </a:p>
        </p:txBody>
      </p:sp>
    </p:spTree>
    <p:extLst>
      <p:ext uri="{BB962C8B-B14F-4D97-AF65-F5344CB8AC3E}">
        <p14:creationId xmlns:p14="http://schemas.microsoft.com/office/powerpoint/2010/main" val="390009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91606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Forest soil N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canopy forest in Ithaca, NY</a:t>
            </a:r>
          </a:p>
          <a:p>
            <a:pPr lvl="1"/>
            <a:r>
              <a:rPr lang="en-US" dirty="0"/>
              <a:t>Various deciduous trees</a:t>
            </a:r>
          </a:p>
          <a:p>
            <a:r>
              <a:rPr lang="en-US" dirty="0"/>
              <a:t>2 levels of nitrogen fertilization</a:t>
            </a:r>
          </a:p>
          <a:p>
            <a:pPr lvl="1"/>
            <a:r>
              <a:rPr lang="en-US" dirty="0"/>
              <a:t>0 or 50 kg N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r>
              <a:rPr lang="en-US" dirty="0"/>
              <a:t>2 levels of sulfur fertilization</a:t>
            </a:r>
          </a:p>
          <a:p>
            <a:pPr lvl="1"/>
            <a:r>
              <a:rPr lang="en-US" dirty="0"/>
              <a:t>0 or 50 kg S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 and growth measured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EFDE-91AA-4C49-9999-644084153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852" y="1825625"/>
            <a:ext cx="3741181" cy="373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B8202-5D31-B24F-81FA-169F7BED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42" y="5146222"/>
            <a:ext cx="5477691" cy="17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N?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in whole plants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r>
              <a:rPr lang="en-US" dirty="0"/>
              <a:t>, maybe in leaves</a:t>
            </a:r>
            <a:r>
              <a:rPr lang="en-US" dirty="0">
                <a:solidFill>
                  <a:srgbClr val="FF93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26525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unchanged with increasing 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BE12-32EA-164D-A64C-76F556D94A1E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2D9452-EB79-2C49-A573-ACD7D3BC0A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383" y="2560319"/>
            <a:ext cx="8882744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2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BD90687-7185-3F45-8143-40A2603E3D05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2" y="1816338"/>
            <a:ext cx="4138295" cy="4672330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F20E29DD-160A-664E-84B3-AF6E1121E8C1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1" y="6529007"/>
            <a:ext cx="4138295" cy="2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9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73B749-1B7A-824A-A66B-98ADA1B982B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713" y="2416538"/>
            <a:ext cx="4909457" cy="39311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6E5E0B4-9389-EA4C-A9D1-9AB9BBBEBB67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14"/>
          <a:stretch/>
        </p:blipFill>
        <p:spPr>
          <a:xfrm>
            <a:off x="4480559" y="6347638"/>
            <a:ext cx="4075611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7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232562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23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6461-B3CC-C84A-97A0-A9109E97E77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Global grassland soil N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1416-3E42-4445-84F0-AF35F7A4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Network</a:t>
            </a:r>
          </a:p>
          <a:p>
            <a:pPr lvl="1"/>
            <a:r>
              <a:rPr lang="en-US" dirty="0"/>
              <a:t>Global grassland factorial N+P+K addition</a:t>
            </a:r>
          </a:p>
          <a:p>
            <a:r>
              <a:rPr lang="en-US" dirty="0"/>
              <a:t>Leaf trait dataset</a:t>
            </a:r>
          </a:p>
          <a:p>
            <a:pPr lvl="1"/>
            <a:r>
              <a:rPr lang="en-US" dirty="0"/>
              <a:t>19 sites</a:t>
            </a:r>
          </a:p>
          <a:p>
            <a:pPr lvl="1"/>
            <a:r>
              <a:rPr lang="en-US" dirty="0"/>
              <a:t>2129 individuals</a:t>
            </a:r>
          </a:p>
          <a:p>
            <a:pPr lvl="1"/>
            <a:r>
              <a:rPr lang="en-US" dirty="0"/>
              <a:t>208 species</a:t>
            </a:r>
          </a:p>
          <a:p>
            <a:r>
              <a:rPr lang="en-US" dirty="0"/>
              <a:t>Leaf N and </a:t>
            </a:r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</a:t>
            </a:r>
          </a:p>
          <a:p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 used to compute ratio of intercellular to extracellular CO</a:t>
            </a:r>
            <a:r>
              <a:rPr lang="en-US" baseline="-25000" dirty="0"/>
              <a:t>2</a:t>
            </a:r>
            <a:r>
              <a:rPr lang="en-US" dirty="0"/>
              <a:t> and carbon cost ratio of soil resource uptake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9CD24-2DA3-C94B-9C85-7B32A8C4C05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204" y="2364377"/>
            <a:ext cx="4371703" cy="2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7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9685-CC20-CB43-9CCD-34D062FB7B0E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121" y="2048691"/>
            <a:ext cx="6763295" cy="4508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29627-0E1F-1F46-929E-282BB5159FC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88448-8CA3-8D45-B9EF-C9BA9CCD6B6E}"/>
              </a:ext>
            </a:extLst>
          </p:cNvPr>
          <p:cNvSpPr txBox="1"/>
          <p:nvPr/>
        </p:nvSpPr>
        <p:spPr>
          <a:xfrm>
            <a:off x="9993086" y="4493623"/>
            <a:ext cx="21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Always increases regardless of P and K</a:t>
            </a:r>
          </a:p>
        </p:txBody>
      </p:sp>
    </p:spTree>
    <p:extLst>
      <p:ext uri="{BB962C8B-B14F-4D97-AF65-F5344CB8AC3E}">
        <p14:creationId xmlns:p14="http://schemas.microsoft.com/office/powerpoint/2010/main" val="1916005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B510D-56B5-274C-8D76-73CC5718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206"/>
            <a:ext cx="4517749" cy="482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673BE-5784-E74C-AAB4-D10C85AD9E49}"/>
              </a:ext>
            </a:extLst>
          </p:cNvPr>
          <p:cNvSpPr txBox="1"/>
          <p:nvPr/>
        </p:nvSpPr>
        <p:spPr>
          <a:xfrm>
            <a:off x="-24569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38EF23-7D83-6C4F-BB64-15B6A0A82EDF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07843"/>
            <a:ext cx="5943600" cy="396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182020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Reduction in relative N acquisition cost with increased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D4C49-5D0D-274D-A889-B1A2E88A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737" y="2103120"/>
            <a:ext cx="4743994" cy="465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ECDDD-F638-DF41-8080-FA6D8715F8DD}"/>
              </a:ext>
            </a:extLst>
          </p:cNvPr>
          <p:cNvSpPr txBox="1"/>
          <p:nvPr/>
        </p:nvSpPr>
        <p:spPr>
          <a:xfrm>
            <a:off x="8974183" y="3905794"/>
            <a:ext cx="237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is significant, but slight (-8%)</a:t>
            </a:r>
          </a:p>
        </p:txBody>
      </p:sp>
    </p:spTree>
    <p:extLst>
      <p:ext uri="{BB962C8B-B14F-4D97-AF65-F5344CB8AC3E}">
        <p14:creationId xmlns:p14="http://schemas.microsoft.com/office/powerpoint/2010/main" val="1526660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20196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N?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C cost to acquire N with increased soil N in whole plants √, maybe in leaves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746169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67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/>
          <a:lstStyle/>
          <a:p>
            <a:r>
              <a:rPr lang="en-US" dirty="0"/>
              <a:t>Temperature and CO</a:t>
            </a:r>
            <a:r>
              <a:rPr lang="en-US" baseline="-25000" dirty="0"/>
              <a:t>2</a:t>
            </a:r>
            <a:r>
              <a:rPr lang="en-US" dirty="0"/>
              <a:t>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993D-81F1-3F41-AFFF-1DFF6448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Model-data testing</a:t>
            </a:r>
          </a:p>
          <a:p>
            <a:pPr lvl="1"/>
            <a:r>
              <a:rPr lang="en-US" dirty="0"/>
              <a:t>2 temperature manipulation experiments</a:t>
            </a:r>
          </a:p>
          <a:p>
            <a:pPr lvl="1"/>
            <a:r>
              <a:rPr lang="en-US" dirty="0"/>
              <a:t>31 elevated CO</a:t>
            </a:r>
            <a:r>
              <a:rPr lang="en-US" baseline="-25000" dirty="0"/>
              <a:t>2</a:t>
            </a:r>
            <a:r>
              <a:rPr lang="en-US" dirty="0"/>
              <a:t> experiments</a:t>
            </a:r>
          </a:p>
          <a:p>
            <a:r>
              <a:rPr lang="en-US" dirty="0"/>
              <a:t>Leaf model simulations</a:t>
            </a:r>
          </a:p>
          <a:p>
            <a:r>
              <a:rPr lang="en-US" dirty="0"/>
              <a:t>Canopy model simulations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54329-5F2E-0E49-B7F3-4CCEFB35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64" y="2980932"/>
            <a:ext cx="3551749" cy="27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8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investment in photosynthetic biochemistry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A2B5B-6E33-EE4F-8279-30CFD8D6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993"/>
            <a:ext cx="3981994" cy="4096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26C8A-2B34-B841-8016-8893701C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32" y="1883840"/>
            <a:ext cx="6050674" cy="2498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4B25E-5001-3944-B6DF-058F544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00" y="4382311"/>
            <a:ext cx="3224631" cy="2160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46D23-0BE0-6D42-923B-DA78EB68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83" y="6499856"/>
            <a:ext cx="1736998" cy="358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9572E-2FD6-1741-8A5A-E6821FDC9E3E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516BA-0FC5-814B-8092-875BB5729F13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2427572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photosynthetic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801B7-7736-E340-B929-8E1E47709D6B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6D6A87-3FC7-7F4D-9FB1-F34E2BA2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9" y="1905332"/>
            <a:ext cx="4481030" cy="4368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5D6A2-3C60-394B-9034-9093F312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3" y="2233748"/>
            <a:ext cx="4721277" cy="3633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CA3E80-5ADD-694E-A7F9-41392679D5BD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31256-DA53-804D-AFDA-0E60035C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88" y="223374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59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canopy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96FFC-4512-E846-970A-E3D6B6E4CB3F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3D608-5CD1-FF47-B1C7-7BEBB8DD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58" y="2233748"/>
            <a:ext cx="5600700" cy="452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06C0-39DF-2940-BE90-22D44573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58" y="214230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22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124139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D92D2-1A3A-534F-AA2D-1D1FB767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411" y="3988123"/>
            <a:ext cx="5519545" cy="2672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F669D-91AC-BC47-AA6E-940BE55FB858}"/>
              </a:ext>
            </a:extLst>
          </p:cNvPr>
          <p:cNvSpPr txBox="1"/>
          <p:nvPr/>
        </p:nvSpPr>
        <p:spPr>
          <a:xfrm>
            <a:off x="7458892" y="2181497"/>
            <a:ext cx="4140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addition in CLM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1EC4F-7C93-5F41-8FE3-2D5CF44EC23E}"/>
              </a:ext>
            </a:extLst>
          </p:cNvPr>
          <p:cNvSpPr txBox="1"/>
          <p:nvPr/>
        </p:nvSpPr>
        <p:spPr>
          <a:xfrm>
            <a:off x="10136244" y="6488668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Wieder</a:t>
            </a:r>
            <a:r>
              <a:rPr lang="en-US" dirty="0"/>
              <a:t> et al.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BC0D-43D9-0D4B-B647-594F69A60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445" y="225184"/>
            <a:ext cx="3631475" cy="355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780CE-D5F5-354A-847D-D65F43FC6005}"/>
              </a:ext>
            </a:extLst>
          </p:cNvPr>
          <p:cNvSpPr txBox="1"/>
          <p:nvPr/>
        </p:nvSpPr>
        <p:spPr>
          <a:xfrm>
            <a:off x="1841863" y="5139531"/>
            <a:ext cx="6960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1953901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F7DC3-1CA3-1141-9000-BE76175A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2" y="1057365"/>
            <a:ext cx="6889446" cy="4651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EA4AE-36D1-7143-8185-4D0F1C55E29A}"/>
              </a:ext>
            </a:extLst>
          </p:cNvPr>
          <p:cNvSpPr txBox="1"/>
          <p:nvPr/>
        </p:nvSpPr>
        <p:spPr>
          <a:xfrm>
            <a:off x="10261279" y="6488668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et al. (2010)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82225-5D86-F741-B016-8B0FAE03914B}"/>
              </a:ext>
            </a:extLst>
          </p:cNvPr>
          <p:cNvSpPr txBox="1"/>
          <p:nvPr/>
        </p:nvSpPr>
        <p:spPr>
          <a:xfrm>
            <a:off x="8464731" y="2481943"/>
            <a:ext cx="3243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on C cost of N uptake in FUN model</a:t>
            </a:r>
          </a:p>
        </p:txBody>
      </p:sp>
    </p:spTree>
    <p:extLst>
      <p:ext uri="{BB962C8B-B14F-4D97-AF65-F5344CB8AC3E}">
        <p14:creationId xmlns:p14="http://schemas.microsoft.com/office/powerpoint/2010/main" val="150695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AD898-92DB-E645-8EAC-DFD46E094C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2" y="421584"/>
            <a:ext cx="6067084" cy="6067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16557-846C-4B47-954E-FAEA499BCBC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216E8-9D65-D949-BF72-39E444A6AD22}"/>
              </a:ext>
            </a:extLst>
          </p:cNvPr>
          <p:cNvSpPr txBox="1"/>
          <p:nvPr/>
        </p:nvSpPr>
        <p:spPr>
          <a:xfrm>
            <a:off x="7733211" y="2220686"/>
            <a:ext cx="4458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Reduced future allocation to photosynthesis and leaf N in an ELM simulation modified with EEO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16351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Growth increases with increasing soil N in greenhouse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003544"/>
            <a:ext cx="5943600" cy="46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Growth unchanged with increasing soil N in closed canopy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BE12-32EA-164D-A64C-76F556D94A1E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2D9452-EB79-2C49-A573-ACD7D3BC0A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383" y="2560319"/>
            <a:ext cx="8882744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/>
              <a:t>Decreased C cost to acquire N with increased soil N in whole plants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r>
              <a:rPr lang="en-US" dirty="0"/>
              <a:t>, maybe in leaves</a:t>
            </a:r>
            <a:r>
              <a:rPr lang="en-US" dirty="0">
                <a:solidFill>
                  <a:srgbClr val="FF93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8740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792401"/>
            <a:ext cx="10137836" cy="4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Reduction in relative N acquisition cost with increased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D4C49-5D0D-274D-A889-B1A2E88A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737" y="2103120"/>
            <a:ext cx="4743994" cy="465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ECDDD-F638-DF41-8080-FA6D8715F8DD}"/>
              </a:ext>
            </a:extLst>
          </p:cNvPr>
          <p:cNvSpPr txBox="1"/>
          <p:nvPr/>
        </p:nvSpPr>
        <p:spPr>
          <a:xfrm>
            <a:off x="8974183" y="3905794"/>
            <a:ext cx="237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is significant, but slight (-8%)</a:t>
            </a:r>
          </a:p>
        </p:txBody>
      </p:sp>
    </p:spTree>
    <p:extLst>
      <p:ext uri="{BB962C8B-B14F-4D97-AF65-F5344CB8AC3E}">
        <p14:creationId xmlns:p14="http://schemas.microsoft.com/office/powerpoint/2010/main" val="299484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1586</Words>
  <Application>Microsoft Macintosh PowerPoint</Application>
  <PresentationFormat>Widescreen</PresentationFormat>
  <Paragraphs>225</Paragraphs>
  <Slides>48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Modeling leaf responses to soil nitrogen availability</vt:lpstr>
      <vt:lpstr>What aspects of this coupling should we be predicting with our models?</vt:lpstr>
      <vt:lpstr>What should models be able to reproduce?</vt:lpstr>
      <vt:lpstr>What should models be able to reproduce?</vt:lpstr>
      <vt:lpstr>Growth increases with increasing soil N in greenhouse</vt:lpstr>
      <vt:lpstr>Growth unchanged with increasing soil N in closed canopy forest</vt:lpstr>
      <vt:lpstr>What should models be able to reproduce?</vt:lpstr>
      <vt:lpstr>C cost to acquire N decreases with increasing soil N</vt:lpstr>
      <vt:lpstr>Reduction in relative N acquisition cost with increased N</vt:lpstr>
      <vt:lpstr>What should models be able to reproduce?</vt:lpstr>
      <vt:lpstr>Relative leaf N allocation to photosynthesis decreases with increasing soil N</vt:lpstr>
      <vt:lpstr>What should models be able to reproduce?</vt:lpstr>
      <vt:lpstr>Elevated temperature and CO2 reduce leaf photosynthetic N</vt:lpstr>
      <vt:lpstr>What should models be able to reproduce?</vt:lpstr>
      <vt:lpstr>What do models attempt to reproduce?</vt:lpstr>
      <vt:lpstr>What do models attempt to reproduce?</vt:lpstr>
      <vt:lpstr>What can models reproduce reliably from theory?</vt:lpstr>
      <vt:lpstr>What can models reproduce reliably from theory?</vt:lpstr>
      <vt:lpstr>PowerPoint Presentation</vt:lpstr>
      <vt:lpstr>PowerPoint Presentation</vt:lpstr>
      <vt:lpstr>PowerPoint Presentation</vt:lpstr>
      <vt:lpstr>Soil N greenhouse manipulation</vt:lpstr>
      <vt:lpstr>Result: Growth increases with increasing soil N</vt:lpstr>
      <vt:lpstr>Result: C cost to acquire N decreases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Forest soil N manipulation</vt:lpstr>
      <vt:lpstr>Result: Growth unchanged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Global grassland soil N manipulations</vt:lpstr>
      <vt:lpstr>Result: Growth increases with increasing soil N</vt:lpstr>
      <vt:lpstr>Result: Tissue N increases with increasing soil N</vt:lpstr>
      <vt:lpstr>Result: Reduction in relative N acquisition cost with increased N</vt:lpstr>
      <vt:lpstr>What should models be able to reproduce?</vt:lpstr>
      <vt:lpstr>PowerPoint Presentation</vt:lpstr>
      <vt:lpstr>Temperature and CO2 manipulations</vt:lpstr>
      <vt:lpstr>Result: elevated temperature and CO2 reduce leaf investment in photosynthetic biochemistry</vt:lpstr>
      <vt:lpstr>Result: elevated temperature and CO2 reduce leaf photosynthetic N</vt:lpstr>
      <vt:lpstr>Result: elevated temperature and CO2 reduce canopy N</vt:lpstr>
      <vt:lpstr>What should models be able to reproduce?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leaf responses to soil nitrogen availability</dc:title>
  <dc:creator>Nick Smith</dc:creator>
  <cp:lastModifiedBy>Smith, Nick</cp:lastModifiedBy>
  <cp:revision>55</cp:revision>
  <dcterms:created xsi:type="dcterms:W3CDTF">2022-06-29T15:58:29Z</dcterms:created>
  <dcterms:modified xsi:type="dcterms:W3CDTF">2022-07-19T16:55:59Z</dcterms:modified>
</cp:coreProperties>
</file>